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8" r:id="rId17"/>
    <p:sldId id="275" r:id="rId18"/>
    <p:sldId id="277" r:id="rId19"/>
    <p:sldId id="274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 snapToGrid="0">
      <p:cViewPr varScale="1">
        <p:scale>
          <a:sx n="68" d="100"/>
          <a:sy n="68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ED8CE-FC54-4150-ABB4-04D65B94BE94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94BA3-BBE4-457A-9D67-5C2B13096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062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Зд</a:t>
            </a:r>
            <a:r>
              <a:rPr lang="ru-RU" dirty="0"/>
              <a:t> 100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94BA3-BBE4-457A-9D67-5C2B1309631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489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8D49-57FA-4524-9F82-8E4CB324610F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F3E-3294-4CF0-B3FD-9495E4977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578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8D49-57FA-4524-9F82-8E4CB324610F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F3E-3294-4CF0-B3FD-9495E4977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808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8D49-57FA-4524-9F82-8E4CB324610F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F3E-3294-4CF0-B3FD-9495E4977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508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8D49-57FA-4524-9F82-8E4CB324610F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F3E-3294-4CF0-B3FD-9495E497785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486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8D49-57FA-4524-9F82-8E4CB324610F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F3E-3294-4CF0-B3FD-9495E4977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746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8D49-57FA-4524-9F82-8E4CB324610F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F3E-3294-4CF0-B3FD-9495E4977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532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8D49-57FA-4524-9F82-8E4CB324610F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F3E-3294-4CF0-B3FD-9495E4977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94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8D49-57FA-4524-9F82-8E4CB324610F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F3E-3294-4CF0-B3FD-9495E4977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397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8D49-57FA-4524-9F82-8E4CB324610F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F3E-3294-4CF0-B3FD-9495E4977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85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8D49-57FA-4524-9F82-8E4CB324610F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F3E-3294-4CF0-B3FD-9495E4977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18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8D49-57FA-4524-9F82-8E4CB324610F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F3E-3294-4CF0-B3FD-9495E4977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64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8D49-57FA-4524-9F82-8E4CB324610F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F3E-3294-4CF0-B3FD-9495E4977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44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8D49-57FA-4524-9F82-8E4CB324610F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F3E-3294-4CF0-B3FD-9495E4977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60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8D49-57FA-4524-9F82-8E4CB324610F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F3E-3294-4CF0-B3FD-9495E4977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509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8D49-57FA-4524-9F82-8E4CB324610F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F3E-3294-4CF0-B3FD-9495E4977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91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8D49-57FA-4524-9F82-8E4CB324610F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F3E-3294-4CF0-B3FD-9495E4977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13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8D49-57FA-4524-9F82-8E4CB324610F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F3E-3294-4CF0-B3FD-9495E4977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853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68D49-57FA-4524-9F82-8E4CB324610F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19F3E-3294-4CF0-B3FD-9495E4977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9062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slide" Target="slide31.xml"/><Relationship Id="rId3" Type="http://schemas.openxmlformats.org/officeDocument/2006/relationships/slide" Target="slide11.xml"/><Relationship Id="rId7" Type="http://schemas.openxmlformats.org/officeDocument/2006/relationships/slide" Target="slide13.xml"/><Relationship Id="rId12" Type="http://schemas.openxmlformats.org/officeDocument/2006/relationships/slide" Target="slide23.xml"/><Relationship Id="rId17" Type="http://schemas.openxmlformats.org/officeDocument/2006/relationships/slide" Target="slide33.xml"/><Relationship Id="rId2" Type="http://schemas.openxmlformats.org/officeDocument/2006/relationships/slide" Target="slide3.xml"/><Relationship Id="rId16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5.xml"/><Relationship Id="rId5" Type="http://schemas.openxmlformats.org/officeDocument/2006/relationships/slide" Target="slide27.xml"/><Relationship Id="rId15" Type="http://schemas.openxmlformats.org/officeDocument/2006/relationships/slide" Target="slide17.xml"/><Relationship Id="rId10" Type="http://schemas.openxmlformats.org/officeDocument/2006/relationships/slide" Target="slide7.xml"/><Relationship Id="rId4" Type="http://schemas.openxmlformats.org/officeDocument/2006/relationships/slide" Target="slide19.xml"/><Relationship Id="rId9" Type="http://schemas.openxmlformats.org/officeDocument/2006/relationships/slide" Target="slide29.xml"/><Relationship Id="rId14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3388F-7AB1-42C2-96DE-3B27780158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Своя игра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913F61-16F2-4EA6-ABF9-C677BC6272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3028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8180399-04B0-4131-ABFF-692A863D4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8029" y="2869787"/>
            <a:ext cx="4038033" cy="13364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+mj-lt"/>
              </a:rPr>
              <a:t>Солнце, воздух и вода</a:t>
            </a:r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6F45A6F-DDE2-4908-93E0-536410AB8E8F}"/>
              </a:ext>
            </a:extLst>
          </p:cNvPr>
          <p:cNvSpPr/>
          <p:nvPr/>
        </p:nvSpPr>
        <p:spPr>
          <a:xfrm>
            <a:off x="10100604" y="5303519"/>
            <a:ext cx="1392702" cy="107148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+mj-lt"/>
              </a:rPr>
              <a:t>В игру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4B769D-0B70-4C03-9D18-E1D9F7595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90711"/>
            <a:ext cx="4876800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7644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18C95F-0A64-4D3D-9E05-A31097AEC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Спорт – 100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52E166-8156-4710-815F-8793D6F6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742" y="2897923"/>
            <a:ext cx="10353762" cy="3695136"/>
          </a:xfrm>
        </p:spPr>
        <p:txBody>
          <a:bodyPr/>
          <a:lstStyle/>
          <a:p>
            <a:pPr algn="ctr"/>
            <a:r>
              <a:rPr lang="ru-RU" sz="2400" dirty="0">
                <a:effectLst/>
                <a:latin typeface="+mj-lt"/>
              </a:rPr>
              <a:t>Страна – родина Олимпийских игр – это…</a:t>
            </a:r>
            <a:r>
              <a:rPr lang="ru-RU" dirty="0">
                <a:effectLst/>
              </a:rPr>
              <a:t> </a:t>
            </a:r>
            <a:endParaRPr lang="ru-RU" dirty="0"/>
          </a:p>
        </p:txBody>
      </p:sp>
      <p:sp>
        <p:nvSpPr>
          <p:cNvPr id="4" name="Управляющая кнопка: &quot;Пусто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CEE8E7D-FA81-4F89-87A5-F0F5F4D05456}"/>
              </a:ext>
            </a:extLst>
          </p:cNvPr>
          <p:cNvSpPr/>
          <p:nvPr/>
        </p:nvSpPr>
        <p:spPr>
          <a:xfrm>
            <a:off x="9379067" y="5383237"/>
            <a:ext cx="1899138" cy="81592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+mj-lt"/>
              </a:rPr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123542375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66114B-FF0C-4EB7-9B59-D4D1ABBD7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1204" y="2686907"/>
            <a:ext cx="3025159" cy="36951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j-lt"/>
              </a:rPr>
              <a:t>Греция</a:t>
            </a:r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3DFA0D3-9348-4941-B45C-AB624DBBCE35}"/>
              </a:ext>
            </a:extLst>
          </p:cNvPr>
          <p:cNvSpPr/>
          <p:nvPr/>
        </p:nvSpPr>
        <p:spPr>
          <a:xfrm>
            <a:off x="10269415" y="5654332"/>
            <a:ext cx="1153551" cy="88081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В игру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C56745C-1BA4-422F-B306-9EBC5EC73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16" y="1291884"/>
            <a:ext cx="5905500" cy="4000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414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68DB1-4B2A-4E67-9C7F-7A7431100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Спорт – 200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BC0B7F-D198-46D5-93B0-CB6A2CEB9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2799449"/>
            <a:ext cx="10353762" cy="3695136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effectLst/>
                <a:latin typeface="+mj-lt"/>
              </a:rPr>
              <a:t>Изобретатель этого предрекал своему детищу две области применения — доставка почты и средство для похудения. Назовите современный прообраз этого предмета</a:t>
            </a:r>
            <a:r>
              <a:rPr lang="ru-RU" sz="2400" i="1" u="sng" dirty="0">
                <a:effectLst/>
                <a:latin typeface="+mj-lt"/>
              </a:rPr>
              <a:t>.</a:t>
            </a:r>
            <a:endParaRPr lang="ru-RU" sz="2400" dirty="0">
              <a:latin typeface="+mj-lt"/>
            </a:endParaRPr>
          </a:p>
        </p:txBody>
      </p:sp>
      <p:sp>
        <p:nvSpPr>
          <p:cNvPr id="4" name="Управляющая кнопка: &quot;Пусто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CDF2280-7A07-416F-8888-11685FCA3FB1}"/>
              </a:ext>
            </a:extLst>
          </p:cNvPr>
          <p:cNvSpPr/>
          <p:nvPr/>
        </p:nvSpPr>
        <p:spPr>
          <a:xfrm>
            <a:off x="9379067" y="5383237"/>
            <a:ext cx="1899138" cy="81592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132331255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3886CB-CA9B-4B7F-9E4A-52308C895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7518" y="2783745"/>
            <a:ext cx="3320581" cy="3695136"/>
          </a:xfrm>
        </p:spPr>
        <p:txBody>
          <a:bodyPr>
            <a:normAutofit/>
          </a:bodyPr>
          <a:lstStyle/>
          <a:p>
            <a:r>
              <a:rPr lang="ru-RU" sz="2400" b="1" dirty="0"/>
              <a:t>Велосипед</a:t>
            </a:r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CB50A224-90B4-4960-A573-052620503A8D}"/>
              </a:ext>
            </a:extLst>
          </p:cNvPr>
          <p:cNvSpPr/>
          <p:nvPr/>
        </p:nvSpPr>
        <p:spPr>
          <a:xfrm>
            <a:off x="10260428" y="5500467"/>
            <a:ext cx="1406769" cy="978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+mj-lt"/>
              </a:rPr>
              <a:t>В игру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EBE6C75-BDD6-4CD9-BE70-A920C5603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1098325"/>
            <a:ext cx="5857240" cy="4171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9438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3BD96-7368-42BD-B523-ABF0F7296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848751"/>
            <a:ext cx="10353761" cy="1326321"/>
          </a:xfrm>
        </p:spPr>
        <p:txBody>
          <a:bodyPr/>
          <a:lstStyle/>
          <a:p>
            <a:r>
              <a:rPr lang="ru-RU" dirty="0"/>
              <a:t>Спорт – 300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3886CB-CA9B-4B7F-9E4A-52308C895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336" y="2911990"/>
            <a:ext cx="10353762" cy="3695136"/>
          </a:xfrm>
        </p:spPr>
        <p:txBody>
          <a:bodyPr/>
          <a:lstStyle/>
          <a:p>
            <a:pPr algn="ctr"/>
            <a:r>
              <a:rPr lang="ru-RU" sz="2400" dirty="0">
                <a:effectLst/>
                <a:latin typeface="+mj-lt"/>
              </a:rPr>
              <a:t>О каком виде спорта говорится в остроумном английском изречении: «Это обмен знаниями при помощи жестов»?</a:t>
            </a:r>
          </a:p>
          <a:p>
            <a:endParaRPr lang="ru-RU" dirty="0"/>
          </a:p>
        </p:txBody>
      </p:sp>
      <p:sp>
        <p:nvSpPr>
          <p:cNvPr id="5" name="Управляющая кнопка: &quot;Пустой&quot;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3819893-4CC9-413C-A07A-7A9C5F66F9FF}"/>
              </a:ext>
            </a:extLst>
          </p:cNvPr>
          <p:cNvSpPr/>
          <p:nvPr/>
        </p:nvSpPr>
        <p:spPr>
          <a:xfrm>
            <a:off x="9379067" y="5383237"/>
            <a:ext cx="1899138" cy="81592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+mj-lt"/>
              </a:rPr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24412045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3886CB-CA9B-4B7F-9E4A-52308C895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4855" y="2975295"/>
            <a:ext cx="2700998" cy="1399758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+mj-lt"/>
              </a:rPr>
              <a:t>Бокс</a:t>
            </a:r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CE7520B3-A742-4A1B-9470-D5D782E6DD38}"/>
              </a:ext>
            </a:extLst>
          </p:cNvPr>
          <p:cNvSpPr/>
          <p:nvPr/>
        </p:nvSpPr>
        <p:spPr>
          <a:xfrm>
            <a:off x="10086535" y="5331655"/>
            <a:ext cx="1181021" cy="104335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В игру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A4B9ACA-B1C6-41D5-8F33-C392DC897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84" y="1492494"/>
            <a:ext cx="5164016" cy="3873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0297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3BD96-7368-42BD-B523-ABF0F7296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Спорт – 400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3886CB-CA9B-4B7F-9E4A-52308C895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400" dirty="0">
                <a:effectLst/>
                <a:latin typeface="+mj-lt"/>
              </a:rPr>
              <a:t>В русский язык это слово пришло в конце 18 века из французского языка. Так первоначально называли срочную почту, доставлявшую письма, донесение специальными посыльными, которые сменяли друг друга в пути в определенных пунктах. Назовите это слово, которое в наши дни получило иное значение.</a:t>
            </a:r>
          </a:p>
          <a:p>
            <a:endParaRPr lang="ru-RU" dirty="0"/>
          </a:p>
        </p:txBody>
      </p:sp>
      <p:sp>
        <p:nvSpPr>
          <p:cNvPr id="4" name="Управляющая кнопка: &quot;Пусто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4937728-435D-4E54-BA7B-6EB42ACFE023}"/>
              </a:ext>
            </a:extLst>
          </p:cNvPr>
          <p:cNvSpPr/>
          <p:nvPr/>
        </p:nvSpPr>
        <p:spPr>
          <a:xfrm>
            <a:off x="9379067" y="5432474"/>
            <a:ext cx="1899138" cy="81592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306906476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3886CB-CA9B-4B7F-9E4A-52308C895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855720"/>
            <a:ext cx="3053294" cy="369513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+mj-lt"/>
              </a:rPr>
              <a:t>Эстафета</a:t>
            </a:r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CC3210A-054C-4F03-8F8A-A5B504DEF382}"/>
              </a:ext>
            </a:extLst>
          </p:cNvPr>
          <p:cNvSpPr/>
          <p:nvPr/>
        </p:nvSpPr>
        <p:spPr>
          <a:xfrm>
            <a:off x="10054315" y="5324621"/>
            <a:ext cx="1223890" cy="103468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+mj-lt"/>
              </a:rPr>
              <a:t>В игру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DC9AC1-B9A2-4BF2-82D9-45EE5A94E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05" y="1533379"/>
            <a:ext cx="6096000" cy="33481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7187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3BD96-7368-42BD-B523-ABF0F7296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Привычки – 100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3886CB-CA9B-4B7F-9E4A-52308C895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effectLst/>
                <a:latin typeface="+mj-lt"/>
              </a:rPr>
              <a:t>Вставьте пропущенное слово</a:t>
            </a:r>
          </a:p>
          <a:p>
            <a:pPr marL="0" indent="0" algn="ctr">
              <a:buNone/>
            </a:pPr>
            <a:r>
              <a:rPr lang="ru-RU" sz="2400" dirty="0">
                <a:effectLst/>
                <a:latin typeface="+mj-lt"/>
              </a:rPr>
              <a:t>«Привычка подобна _______ — мы вьём её день за днем, по одной пряди, и в конце концов у нас не хватает сил разорвать её.» </a:t>
            </a:r>
          </a:p>
          <a:p>
            <a:pPr marL="0" indent="0" algn="ctr">
              <a:buNone/>
            </a:pPr>
            <a:r>
              <a:rPr lang="ru-RU" sz="2400" dirty="0">
                <a:effectLst/>
                <a:latin typeface="+mj-lt"/>
              </a:rPr>
              <a:t>X. Манн. </a:t>
            </a:r>
          </a:p>
        </p:txBody>
      </p:sp>
      <p:sp>
        <p:nvSpPr>
          <p:cNvPr id="4" name="Управляющая кнопка: &quot;Пусто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A4D0D59-BFB1-4629-82A4-FB1FD88B972C}"/>
              </a:ext>
            </a:extLst>
          </p:cNvPr>
          <p:cNvSpPr/>
          <p:nvPr/>
        </p:nvSpPr>
        <p:spPr>
          <a:xfrm>
            <a:off x="9379067" y="5383237"/>
            <a:ext cx="1899138" cy="81592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31194368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ED16272D-52E5-474D-8245-CF94A5260D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005814"/>
              </p:ext>
            </p:extLst>
          </p:nvPr>
        </p:nvGraphicFramePr>
        <p:xfrm>
          <a:off x="850742" y="680172"/>
          <a:ext cx="10490515" cy="5497656"/>
        </p:xfrm>
        <a:graphic>
          <a:graphicData uri="http://schemas.openxmlformats.org/drawingml/2006/table">
            <a:tbl>
              <a:tblPr firstCol="1" bandRow="1" bandCol="1">
                <a:tableStyleId>{F2DE63D5-997A-4646-A377-4702673A728D}</a:tableStyleId>
              </a:tblPr>
              <a:tblGrid>
                <a:gridCol w="3066757">
                  <a:extLst>
                    <a:ext uri="{9D8B030D-6E8A-4147-A177-3AD203B41FA5}">
                      <a16:colId xmlns:a16="http://schemas.microsoft.com/office/drawing/2014/main" val="3466113198"/>
                    </a:ext>
                  </a:extLst>
                </a:gridCol>
                <a:gridCol w="1966998">
                  <a:extLst>
                    <a:ext uri="{9D8B030D-6E8A-4147-A177-3AD203B41FA5}">
                      <a16:colId xmlns:a16="http://schemas.microsoft.com/office/drawing/2014/main" val="3500855306"/>
                    </a:ext>
                  </a:extLst>
                </a:gridCol>
                <a:gridCol w="1861221">
                  <a:extLst>
                    <a:ext uri="{9D8B030D-6E8A-4147-A177-3AD203B41FA5}">
                      <a16:colId xmlns:a16="http://schemas.microsoft.com/office/drawing/2014/main" val="1588945285"/>
                    </a:ext>
                  </a:extLst>
                </a:gridCol>
                <a:gridCol w="1833020">
                  <a:extLst>
                    <a:ext uri="{9D8B030D-6E8A-4147-A177-3AD203B41FA5}">
                      <a16:colId xmlns:a16="http://schemas.microsoft.com/office/drawing/2014/main" val="2713876350"/>
                    </a:ext>
                  </a:extLst>
                </a:gridCol>
                <a:gridCol w="1762519">
                  <a:extLst>
                    <a:ext uri="{9D8B030D-6E8A-4147-A177-3AD203B41FA5}">
                      <a16:colId xmlns:a16="http://schemas.microsoft.com/office/drawing/2014/main" val="2597967264"/>
                    </a:ext>
                  </a:extLst>
                </a:gridCol>
              </a:tblGrid>
              <a:tr h="13744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325802"/>
                  </a:ext>
                </a:extLst>
              </a:tr>
              <a:tr h="13744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093204"/>
                  </a:ext>
                </a:extLst>
              </a:tr>
              <a:tr h="13744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269204"/>
                  </a:ext>
                </a:extLst>
              </a:tr>
              <a:tr h="13744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63690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5C8CEC4-EFCC-4A04-92C7-63A7741E1F7C}"/>
              </a:ext>
            </a:extLst>
          </p:cNvPr>
          <p:cNvSpPr txBox="1"/>
          <p:nvPr/>
        </p:nvSpPr>
        <p:spPr>
          <a:xfrm>
            <a:off x="1519310" y="1168061"/>
            <a:ext cx="2138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Здоровье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535A12-3F3C-46FD-BF61-A311ED1594E7}"/>
              </a:ext>
            </a:extLst>
          </p:cNvPr>
          <p:cNvSpPr txBox="1"/>
          <p:nvPr/>
        </p:nvSpPr>
        <p:spPr>
          <a:xfrm>
            <a:off x="1735013" y="2518476"/>
            <a:ext cx="2138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Спорт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E89E48-3944-41DC-985E-6B0281E5EB85}"/>
              </a:ext>
            </a:extLst>
          </p:cNvPr>
          <p:cNvSpPr txBox="1"/>
          <p:nvPr/>
        </p:nvSpPr>
        <p:spPr>
          <a:xfrm>
            <a:off x="1365561" y="3884246"/>
            <a:ext cx="2138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Привычки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DD15D3-9A19-4957-998C-3417936A2339}"/>
              </a:ext>
            </a:extLst>
          </p:cNvPr>
          <p:cNvSpPr txBox="1"/>
          <p:nvPr/>
        </p:nvSpPr>
        <p:spPr>
          <a:xfrm>
            <a:off x="1519310" y="5197591"/>
            <a:ext cx="2138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Питание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644030-197E-4AE6-AACF-B2EECD618CFE}"/>
              </a:ext>
            </a:extLst>
          </p:cNvPr>
          <p:cNvSpPr txBox="1"/>
          <p:nvPr/>
        </p:nvSpPr>
        <p:spPr>
          <a:xfrm>
            <a:off x="4417254" y="1152752"/>
            <a:ext cx="970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Georgia" panose="02040502050405020303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100</a:t>
            </a:r>
            <a:endParaRPr lang="ru-RU" sz="2800" b="1" dirty="0">
              <a:solidFill>
                <a:schemeClr val="bg2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A2C901-FD43-407C-9066-8E0882818361}"/>
              </a:ext>
            </a:extLst>
          </p:cNvPr>
          <p:cNvSpPr txBox="1"/>
          <p:nvPr/>
        </p:nvSpPr>
        <p:spPr>
          <a:xfrm>
            <a:off x="4417253" y="2456921"/>
            <a:ext cx="970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Georgia" panose="02040502050405020303" pitchFamily="18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100</a:t>
            </a:r>
            <a:endParaRPr lang="ru-RU" sz="2800" b="1" dirty="0">
              <a:solidFill>
                <a:schemeClr val="accent5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3DB747-9523-45D5-898A-A6696F154A75}"/>
              </a:ext>
            </a:extLst>
          </p:cNvPr>
          <p:cNvSpPr txBox="1"/>
          <p:nvPr/>
        </p:nvSpPr>
        <p:spPr>
          <a:xfrm>
            <a:off x="4417253" y="3853468"/>
            <a:ext cx="970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anose="02040502050405020303" pitchFamily="18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100</a:t>
            </a:r>
            <a:endParaRPr lang="ru-RU" sz="2800" b="1" dirty="0">
              <a:solidFill>
                <a:schemeClr val="accent6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33EFA6-A3D7-42B7-825C-5C8F1409B3BC}"/>
              </a:ext>
            </a:extLst>
          </p:cNvPr>
          <p:cNvSpPr txBox="1"/>
          <p:nvPr/>
        </p:nvSpPr>
        <p:spPr>
          <a:xfrm>
            <a:off x="4386769" y="5249951"/>
            <a:ext cx="970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100</a:t>
            </a:r>
            <a:endParaRPr lang="ru-RU" sz="2800" b="1" dirty="0">
              <a:solidFill>
                <a:schemeClr val="accent1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C855F9-5B58-4D83-89ED-E3F9301696AF}"/>
              </a:ext>
            </a:extLst>
          </p:cNvPr>
          <p:cNvSpPr txBox="1"/>
          <p:nvPr/>
        </p:nvSpPr>
        <p:spPr>
          <a:xfrm>
            <a:off x="6362455" y="1137283"/>
            <a:ext cx="970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Georgia" panose="02040502050405020303" pitchFamily="18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200</a:t>
            </a:r>
            <a:endParaRPr lang="ru-RU" sz="2800" b="1" dirty="0">
              <a:solidFill>
                <a:schemeClr val="bg2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9C5B75-1A6F-4FEE-9164-729D87594CD2}"/>
              </a:ext>
            </a:extLst>
          </p:cNvPr>
          <p:cNvSpPr txBox="1"/>
          <p:nvPr/>
        </p:nvSpPr>
        <p:spPr>
          <a:xfrm>
            <a:off x="6362456" y="2442239"/>
            <a:ext cx="970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Georgia" panose="02040502050405020303" pitchFamily="18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200</a:t>
            </a:r>
            <a:endParaRPr lang="ru-RU" sz="2800" b="1" dirty="0">
              <a:solidFill>
                <a:schemeClr val="accent5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8B7FB1-5418-485F-AFE3-B69901E4BAD9}"/>
              </a:ext>
            </a:extLst>
          </p:cNvPr>
          <p:cNvSpPr txBox="1"/>
          <p:nvPr/>
        </p:nvSpPr>
        <p:spPr>
          <a:xfrm>
            <a:off x="6362455" y="3866456"/>
            <a:ext cx="970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anose="02040502050405020303" pitchFamily="18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200</a:t>
            </a:r>
            <a:endParaRPr lang="ru-RU" sz="2800" b="1" dirty="0">
              <a:solidFill>
                <a:schemeClr val="accent6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8C0BC7-F503-4493-B217-5366BC661973}"/>
              </a:ext>
            </a:extLst>
          </p:cNvPr>
          <p:cNvSpPr txBox="1"/>
          <p:nvPr/>
        </p:nvSpPr>
        <p:spPr>
          <a:xfrm>
            <a:off x="6327353" y="5197497"/>
            <a:ext cx="970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200</a:t>
            </a:r>
            <a:endParaRPr lang="ru-RU" sz="2800" b="1" dirty="0">
              <a:solidFill>
                <a:schemeClr val="accent1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0CC9E7-E914-441D-AC7E-276A1AE28F80}"/>
              </a:ext>
            </a:extLst>
          </p:cNvPr>
          <p:cNvSpPr txBox="1"/>
          <p:nvPr/>
        </p:nvSpPr>
        <p:spPr>
          <a:xfrm>
            <a:off x="8159258" y="1101035"/>
            <a:ext cx="970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Georgia" panose="02040502050405020303" pitchFamily="18" charset="0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300</a:t>
            </a:r>
            <a:endParaRPr lang="ru-RU" sz="2800" b="1" dirty="0">
              <a:solidFill>
                <a:schemeClr val="bg2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452EE1-0E31-43A6-B3A2-470B00CDDB31}"/>
              </a:ext>
            </a:extLst>
          </p:cNvPr>
          <p:cNvSpPr txBox="1"/>
          <p:nvPr/>
        </p:nvSpPr>
        <p:spPr>
          <a:xfrm>
            <a:off x="8127954" y="2382048"/>
            <a:ext cx="970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Georgia" panose="02040502050405020303" pitchFamily="18" charset="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300</a:t>
            </a:r>
            <a:endParaRPr lang="ru-RU" sz="2800" b="1" dirty="0">
              <a:solidFill>
                <a:schemeClr val="accent5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55627F-ED30-4563-931E-AA3DEDC78377}"/>
              </a:ext>
            </a:extLst>
          </p:cNvPr>
          <p:cNvSpPr txBox="1"/>
          <p:nvPr/>
        </p:nvSpPr>
        <p:spPr>
          <a:xfrm>
            <a:off x="8127952" y="3853468"/>
            <a:ext cx="970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anose="02040502050405020303" pitchFamily="18" charset="0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300</a:t>
            </a:r>
            <a:endParaRPr lang="ru-RU" sz="2800" b="1" dirty="0">
              <a:solidFill>
                <a:schemeClr val="accent6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C47971-A890-43C7-A92B-C9F608719447}"/>
              </a:ext>
            </a:extLst>
          </p:cNvPr>
          <p:cNvSpPr txBox="1"/>
          <p:nvPr/>
        </p:nvSpPr>
        <p:spPr>
          <a:xfrm>
            <a:off x="8159257" y="5206469"/>
            <a:ext cx="970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300</a:t>
            </a:r>
            <a:endParaRPr lang="ru-RU" sz="2800" b="1" dirty="0">
              <a:solidFill>
                <a:schemeClr val="accent1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160754-9ACA-4A86-9813-C432398EA702}"/>
              </a:ext>
            </a:extLst>
          </p:cNvPr>
          <p:cNvSpPr txBox="1"/>
          <p:nvPr/>
        </p:nvSpPr>
        <p:spPr>
          <a:xfrm>
            <a:off x="9889584" y="1106506"/>
            <a:ext cx="984742" cy="525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Georgia" panose="02040502050405020303" pitchFamily="18" charset="0"/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400</a:t>
            </a:r>
            <a:endParaRPr lang="ru-RU" sz="2800" b="1" dirty="0">
              <a:solidFill>
                <a:schemeClr val="bg2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024CA0-BED0-4424-B166-F95D2FCBEBE5}"/>
              </a:ext>
            </a:extLst>
          </p:cNvPr>
          <p:cNvSpPr txBox="1"/>
          <p:nvPr/>
        </p:nvSpPr>
        <p:spPr>
          <a:xfrm>
            <a:off x="9858281" y="2444374"/>
            <a:ext cx="970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Georgia" panose="02040502050405020303" pitchFamily="18" charset="0"/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400</a:t>
            </a:r>
            <a:endParaRPr lang="ru-RU" sz="2800" b="1" dirty="0">
              <a:solidFill>
                <a:schemeClr val="accent5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82F0D5-0619-4A03-AFE5-4907481E65E7}"/>
              </a:ext>
            </a:extLst>
          </p:cNvPr>
          <p:cNvSpPr txBox="1"/>
          <p:nvPr/>
        </p:nvSpPr>
        <p:spPr>
          <a:xfrm>
            <a:off x="9858281" y="3772316"/>
            <a:ext cx="970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anose="02040502050405020303" pitchFamily="18" charset="0"/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400</a:t>
            </a:r>
            <a:endParaRPr lang="ru-RU" sz="2800" b="1" dirty="0">
              <a:solidFill>
                <a:schemeClr val="accent6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203244-37F2-4595-85A2-3FA4507FB130}"/>
              </a:ext>
            </a:extLst>
          </p:cNvPr>
          <p:cNvSpPr txBox="1"/>
          <p:nvPr/>
        </p:nvSpPr>
        <p:spPr>
          <a:xfrm>
            <a:off x="9858280" y="5166813"/>
            <a:ext cx="970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  <a:hlinkClick r:id="rId1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400</a:t>
            </a:r>
            <a:endParaRPr lang="ru-RU" sz="2800" b="1" dirty="0">
              <a:solidFill>
                <a:schemeClr val="accent1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3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3886CB-CA9B-4B7F-9E4A-52308C895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983" y="2741548"/>
            <a:ext cx="3292445" cy="3695136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+mj-lt"/>
              </a:rPr>
              <a:t>…Канату</a:t>
            </a:r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94DBBD6-DF20-4328-ADCF-7736A56278E9}"/>
              </a:ext>
            </a:extLst>
          </p:cNvPr>
          <p:cNvSpPr/>
          <p:nvPr/>
        </p:nvSpPr>
        <p:spPr>
          <a:xfrm>
            <a:off x="10080894" y="5613015"/>
            <a:ext cx="1252024" cy="8236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+mj-lt"/>
              </a:rPr>
              <a:t>В игру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B13065-8853-41E0-83B0-6C1BA14B1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926" y="1453639"/>
            <a:ext cx="5944992" cy="33445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6027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3BD96-7368-42BD-B523-ABF0F7296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Привычки – 200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3886CB-CA9B-4B7F-9E4A-52308C895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400" b="1" dirty="0">
                <a:latin typeface="+mj-lt"/>
              </a:rPr>
              <a:t>Что из перечисленного НЕ относится к привычкам успешных людей?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400" dirty="0">
                <a:latin typeface="+mj-lt"/>
              </a:rPr>
              <a:t>- выход из зоны комфорта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400" dirty="0">
                <a:latin typeface="+mj-lt"/>
              </a:rPr>
              <a:t>- ранний подъём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400" dirty="0">
                <a:latin typeface="+mj-lt"/>
              </a:rPr>
              <a:t>- ежедневный вечерний просмотр телепрограмм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400" dirty="0">
                <a:latin typeface="+mj-lt"/>
              </a:rPr>
              <a:t>- регулярный спорт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400" dirty="0">
                <a:latin typeface="+mj-lt"/>
              </a:rPr>
              <a:t>- планирование времени</a:t>
            </a:r>
          </a:p>
        </p:txBody>
      </p:sp>
      <p:sp>
        <p:nvSpPr>
          <p:cNvPr id="4" name="Управляющая кнопка: &quot;Пусто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637CFAF-A88A-4EC9-B0E5-441FD037DE31}"/>
              </a:ext>
            </a:extLst>
          </p:cNvPr>
          <p:cNvSpPr/>
          <p:nvPr/>
        </p:nvSpPr>
        <p:spPr>
          <a:xfrm>
            <a:off x="9379067" y="5383237"/>
            <a:ext cx="1899138" cy="81592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872583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CA9BB698-933E-434C-B3E9-770E96CB20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20" y="1572973"/>
            <a:ext cx="5578042" cy="37120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Управляющая кнопка: &quot;На главную&quot;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7D87627-BF97-43BC-B82D-AC65ACDC8F3C}"/>
              </a:ext>
            </a:extLst>
          </p:cNvPr>
          <p:cNvSpPr/>
          <p:nvPr/>
        </p:nvSpPr>
        <p:spPr>
          <a:xfrm>
            <a:off x="10044332" y="5500467"/>
            <a:ext cx="1223224" cy="87454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 игру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0F5EED-CBF2-4947-9B69-095DE03FF72A}"/>
              </a:ext>
            </a:extLst>
          </p:cNvPr>
          <p:cNvSpPr txBox="1"/>
          <p:nvPr/>
        </p:nvSpPr>
        <p:spPr>
          <a:xfrm>
            <a:off x="7908663" y="2335237"/>
            <a:ext cx="34325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/>
              <a:t>Ежедневный вечерний просмотр телепрограмм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098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3BD96-7368-42BD-B523-ABF0F7296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Привычки – 300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3886CB-CA9B-4B7F-9E4A-52308C895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3162864"/>
            <a:ext cx="10353762" cy="3695136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effectLst/>
                <a:latin typeface="+mj-lt"/>
              </a:rPr>
              <a:t>Какое заболевание желудка возникает при употреблении алкоголя?</a:t>
            </a:r>
            <a:endParaRPr lang="ru-RU" sz="2400" dirty="0">
              <a:latin typeface="+mj-lt"/>
            </a:endParaRPr>
          </a:p>
        </p:txBody>
      </p:sp>
      <p:sp>
        <p:nvSpPr>
          <p:cNvPr id="4" name="Управляющая кнопка: &quot;Пусто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38602C3-B54B-4FE3-A44A-D726A89FEBC7}"/>
              </a:ext>
            </a:extLst>
          </p:cNvPr>
          <p:cNvSpPr/>
          <p:nvPr/>
        </p:nvSpPr>
        <p:spPr>
          <a:xfrm>
            <a:off x="9379067" y="5432474"/>
            <a:ext cx="1899138" cy="81592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+mj-lt"/>
              </a:rPr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3580043690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3886CB-CA9B-4B7F-9E4A-52308C895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7137" y="2679873"/>
            <a:ext cx="3306513" cy="3695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latin typeface="+mj-lt"/>
              </a:rPr>
              <a:t>Гастрит, язва,  рак желудка</a:t>
            </a:r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13A267D-06AF-4F49-8ACA-B5B15C62BAD8}"/>
              </a:ext>
            </a:extLst>
          </p:cNvPr>
          <p:cNvSpPr/>
          <p:nvPr/>
        </p:nvSpPr>
        <p:spPr>
          <a:xfrm>
            <a:off x="9523828" y="5207391"/>
            <a:ext cx="1603717" cy="11676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 игру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A18530-D856-4B3E-ACC6-7D7F799B5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3" y="1609742"/>
            <a:ext cx="6004560" cy="334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55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3BD96-7368-42BD-B523-ABF0F7296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Привычки – 400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3886CB-CA9B-4B7F-9E4A-52308C895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8034" y="1786575"/>
            <a:ext cx="9285282" cy="3695136"/>
          </a:xfrm>
        </p:spPr>
        <p:txBody>
          <a:bodyPr/>
          <a:lstStyle/>
          <a:p>
            <a:r>
              <a:rPr lang="ru-RU" sz="2400" b="1" dirty="0"/>
              <a:t>Соотнесите целебные травы и их воздействие на организм</a:t>
            </a:r>
          </a:p>
          <a:p>
            <a:pPr marL="0" indent="0">
              <a:buNone/>
            </a:pPr>
            <a:r>
              <a:rPr lang="ru-RU" b="1" dirty="0"/>
              <a:t>1. Боярышник</a:t>
            </a:r>
          </a:p>
          <a:p>
            <a:pPr marL="0" indent="0">
              <a:buNone/>
            </a:pPr>
            <a:r>
              <a:rPr lang="ru-RU" b="1" dirty="0"/>
              <a:t>2. Крапива</a:t>
            </a:r>
          </a:p>
          <a:p>
            <a:pPr marL="0" indent="0">
              <a:buNone/>
            </a:pPr>
            <a:r>
              <a:rPr lang="ru-RU" b="1" dirty="0"/>
              <a:t>3. Алоэ</a:t>
            </a:r>
          </a:p>
          <a:p>
            <a:pPr marL="0" indent="0">
              <a:buNone/>
            </a:pPr>
            <a:r>
              <a:rPr lang="ru-RU" b="1" dirty="0"/>
              <a:t>4.Чабрец</a:t>
            </a:r>
          </a:p>
          <a:p>
            <a:pPr marL="0" indent="0">
              <a:buNone/>
            </a:pPr>
            <a:r>
              <a:rPr lang="ru-RU" b="1" dirty="0"/>
              <a:t>5. Зверобой </a:t>
            </a:r>
          </a:p>
        </p:txBody>
      </p:sp>
      <p:sp>
        <p:nvSpPr>
          <p:cNvPr id="4" name="Управляющая кнопка: &quot;Пустой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6D5D583E-893E-4027-BC2D-07A1DC402A50}"/>
              </a:ext>
            </a:extLst>
          </p:cNvPr>
          <p:cNvSpPr/>
          <p:nvPr/>
        </p:nvSpPr>
        <p:spPr>
          <a:xfrm>
            <a:off x="9368417" y="5426703"/>
            <a:ext cx="1899138" cy="81592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ответ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88BC6E-E819-4334-9E26-0E45767B6120}"/>
              </a:ext>
            </a:extLst>
          </p:cNvPr>
          <p:cNvSpPr txBox="1"/>
          <p:nvPr/>
        </p:nvSpPr>
        <p:spPr>
          <a:xfrm>
            <a:off x="6090675" y="2356870"/>
            <a:ext cx="57700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А) уменьшает содержание сахара в крови</a:t>
            </a:r>
          </a:p>
          <a:p>
            <a:endParaRPr lang="ru-RU" sz="2000" dirty="0"/>
          </a:p>
          <a:p>
            <a:r>
              <a:rPr lang="ru-RU" sz="2000" dirty="0"/>
              <a:t>Б) Заживляет раны</a:t>
            </a:r>
          </a:p>
          <a:p>
            <a:endParaRPr lang="ru-RU" sz="2000" dirty="0"/>
          </a:p>
          <a:p>
            <a:r>
              <a:rPr lang="ru-RU" sz="2000" dirty="0"/>
              <a:t>В) Убивает микробы</a:t>
            </a:r>
          </a:p>
          <a:p>
            <a:endParaRPr lang="ru-RU" sz="2000" dirty="0"/>
          </a:p>
          <a:p>
            <a:r>
              <a:rPr lang="ru-RU" sz="2000" dirty="0"/>
              <a:t>Г) Снотворный эффект</a:t>
            </a:r>
          </a:p>
          <a:p>
            <a:endParaRPr lang="ru-RU" sz="2000" dirty="0"/>
          </a:p>
          <a:p>
            <a:r>
              <a:rPr lang="ru-RU" sz="2000" dirty="0"/>
              <a:t>Д) Повышает трудоспособность</a:t>
            </a:r>
          </a:p>
        </p:txBody>
      </p:sp>
    </p:spTree>
    <p:extLst>
      <p:ext uri="{BB962C8B-B14F-4D97-AF65-F5344CB8AC3E}">
        <p14:creationId xmlns:p14="http://schemas.microsoft.com/office/powerpoint/2010/main" val="3111297555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3886CB-CA9B-4B7F-9E4A-52308C895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40" y="1693973"/>
            <a:ext cx="5463560" cy="3695136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1. Боярышник –  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Д) повышает трудоспособность</a:t>
            </a:r>
          </a:p>
          <a:p>
            <a:pPr marL="0" indent="0">
              <a:buNone/>
            </a:pPr>
            <a:r>
              <a:rPr lang="ru-RU" b="1" dirty="0"/>
              <a:t>2. Крапива – 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А) уменьшает содержание сахара в крови</a:t>
            </a:r>
          </a:p>
          <a:p>
            <a:pPr marL="0" indent="0">
              <a:buNone/>
            </a:pPr>
            <a:r>
              <a:rPr lang="ru-RU" b="1" dirty="0"/>
              <a:t>3. Алоэ – 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В) убивает микробы</a:t>
            </a:r>
          </a:p>
          <a:p>
            <a:pPr marL="0" indent="0">
              <a:buNone/>
            </a:pPr>
            <a:r>
              <a:rPr lang="ru-RU" b="1" dirty="0"/>
              <a:t>4.Чабрец – 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Г) снотворный эффект</a:t>
            </a:r>
          </a:p>
          <a:p>
            <a:pPr marL="0" indent="0">
              <a:buNone/>
            </a:pPr>
            <a:r>
              <a:rPr lang="ru-RU" b="1" dirty="0"/>
              <a:t>5. Зверобой  - 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Б) заживляет раны</a:t>
            </a:r>
          </a:p>
          <a:p>
            <a:endParaRPr lang="ru-RU" dirty="0"/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E4FD660-ACA4-4E1C-BA92-A48A1EF1E98D}"/>
              </a:ext>
            </a:extLst>
          </p:cNvPr>
          <p:cNvSpPr/>
          <p:nvPr/>
        </p:nvSpPr>
        <p:spPr>
          <a:xfrm>
            <a:off x="9481625" y="5207391"/>
            <a:ext cx="1603717" cy="11676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 игру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4B989E2-4C7C-46C0-8F0F-B37B3A1D21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283" y="1286900"/>
            <a:ext cx="4344059" cy="36140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8331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3BD96-7368-42BD-B523-ABF0F7296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Питание – 100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3886CB-CA9B-4B7F-9E4A-52308C895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917" y="3162864"/>
            <a:ext cx="10353762" cy="3695136"/>
          </a:xfrm>
        </p:spPr>
        <p:txBody>
          <a:bodyPr/>
          <a:lstStyle/>
          <a:p>
            <a:pPr algn="ctr"/>
            <a:r>
              <a:rPr lang="ru-RU" sz="2400" dirty="0">
                <a:effectLst/>
                <a:latin typeface="+mj-lt"/>
              </a:rPr>
              <a:t>Исследования показали, что этот сладкий продукт может повысить ваши способности к математике</a:t>
            </a:r>
            <a:endParaRPr lang="ru-RU" sz="2400" dirty="0">
              <a:latin typeface="+mj-lt"/>
            </a:endParaRPr>
          </a:p>
          <a:p>
            <a:endParaRPr lang="ru-RU" dirty="0"/>
          </a:p>
        </p:txBody>
      </p:sp>
      <p:sp>
        <p:nvSpPr>
          <p:cNvPr id="4" name="Управляющая кнопка: &quot;Пусто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9E3EA3-B1D4-486D-8750-794132325342}"/>
              </a:ext>
            </a:extLst>
          </p:cNvPr>
          <p:cNvSpPr/>
          <p:nvPr/>
        </p:nvSpPr>
        <p:spPr>
          <a:xfrm>
            <a:off x="9477541" y="5543380"/>
            <a:ext cx="1899138" cy="81592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775137832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3886CB-CA9B-4B7F-9E4A-52308C895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9340" y="2553264"/>
            <a:ext cx="4403793" cy="3695136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+mj-lt"/>
              </a:rPr>
              <a:t>шоколад</a:t>
            </a:r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B657D63-E0AE-4E82-A990-3DA700A7F4F4}"/>
              </a:ext>
            </a:extLst>
          </p:cNvPr>
          <p:cNvSpPr/>
          <p:nvPr/>
        </p:nvSpPr>
        <p:spPr>
          <a:xfrm>
            <a:off x="10086536" y="5331654"/>
            <a:ext cx="1223889" cy="91674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+mj-lt"/>
              </a:rPr>
              <a:t>В игру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9B340F-8C5A-4CBE-952A-F2AD66E08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2" y="1581431"/>
            <a:ext cx="5539936" cy="3695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9798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3BD96-7368-42BD-B523-ABF0F7296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Питание – 200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3886CB-CA9B-4B7F-9E4A-52308C895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effectLst/>
                <a:latin typeface="+mj-lt"/>
              </a:rPr>
              <a:t>Этим злаковым питается половина населения земного шара. В России это злаковое известно со Средневековья под названием «сарацинское пшено», но массово выращивать его начали только в XIX веке.</a:t>
            </a:r>
            <a:endParaRPr lang="ru-RU" sz="2400" dirty="0">
              <a:latin typeface="+mj-lt"/>
            </a:endParaRPr>
          </a:p>
        </p:txBody>
      </p:sp>
      <p:sp>
        <p:nvSpPr>
          <p:cNvPr id="4" name="Управляющая кнопка: &quot;Пусто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ADAEC6C-A486-4FD9-A2B0-5FA44BE6CD2D}"/>
              </a:ext>
            </a:extLst>
          </p:cNvPr>
          <p:cNvSpPr/>
          <p:nvPr/>
        </p:nvSpPr>
        <p:spPr>
          <a:xfrm>
            <a:off x="9379067" y="5432474"/>
            <a:ext cx="1899138" cy="81592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+mj-lt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ответ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583753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&quot;Пустой&quot;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7A5335A-3324-4A30-AD8E-9B8B9972FF86}"/>
              </a:ext>
            </a:extLst>
          </p:cNvPr>
          <p:cNvSpPr/>
          <p:nvPr/>
        </p:nvSpPr>
        <p:spPr>
          <a:xfrm>
            <a:off x="9678571" y="5432474"/>
            <a:ext cx="1899138" cy="81592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+mj-lt"/>
              </a:rPr>
              <a:t>ответ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6883486-E136-4CAF-9665-108A5AA7E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948" y="848751"/>
            <a:ext cx="10353761" cy="1326321"/>
          </a:xfrm>
        </p:spPr>
        <p:txBody>
          <a:bodyPr/>
          <a:lstStyle/>
          <a:p>
            <a:r>
              <a:rPr lang="ru-RU" dirty="0"/>
              <a:t>Здоровье - 100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F9EFBC8B-EF87-4573-BF48-31420551A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903" y="2519708"/>
            <a:ext cx="10353762" cy="3695136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effectLst/>
                <a:latin typeface="+mj-lt"/>
              </a:rPr>
              <a:t>Врачи считают, что самая распространенная заразная болезнь в мире — это насморк. А что считается самой распространенной в мире незаразной инфекционной болезнью?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8502958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3886CB-CA9B-4B7F-9E4A-52308C895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555" y="1581432"/>
            <a:ext cx="3784814" cy="3695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Рис</a:t>
            </a:r>
          </a:p>
          <a:p>
            <a:pPr marL="0" indent="0">
              <a:buNone/>
            </a:pPr>
            <a:r>
              <a:rPr lang="ru-RU" sz="2400" dirty="0">
                <a:effectLst/>
              </a:rPr>
              <a:t>В исламских странах даже существует мера веса, равная одному рисовому зерну — </a:t>
            </a:r>
            <a:r>
              <a:rPr lang="ru-RU" sz="2400" dirty="0" err="1">
                <a:effectLst/>
              </a:rPr>
              <a:t>арузза</a:t>
            </a:r>
            <a:r>
              <a:rPr lang="ru-RU" sz="2400" dirty="0">
                <a:effectLst/>
              </a:rPr>
              <a:t>, составляющая 0,0186 г.</a:t>
            </a:r>
            <a:endParaRPr lang="ru-RU" sz="2400" dirty="0"/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1140814-D5A4-493A-A881-7375AEA661C1}"/>
              </a:ext>
            </a:extLst>
          </p:cNvPr>
          <p:cNvSpPr/>
          <p:nvPr/>
        </p:nvSpPr>
        <p:spPr>
          <a:xfrm>
            <a:off x="10526718" y="5559083"/>
            <a:ext cx="1177602" cy="95425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В игру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6D238B-2086-4587-92C5-8BC28FF99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293" y="1607234"/>
            <a:ext cx="6080027" cy="33544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8010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3BD96-7368-42BD-B523-ABF0F7296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Питание – 300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3886CB-CA9B-4B7F-9E4A-52308C895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712" y="2396175"/>
            <a:ext cx="10353762" cy="3695136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effectLst/>
                <a:latin typeface="+mj-lt"/>
              </a:rPr>
              <a:t> Какое молоко является самым географически распространенным в мире?</a:t>
            </a:r>
            <a:endParaRPr lang="ru-RU" sz="2400" dirty="0">
              <a:latin typeface="+mj-lt"/>
            </a:endParaRPr>
          </a:p>
        </p:txBody>
      </p:sp>
      <p:sp>
        <p:nvSpPr>
          <p:cNvPr id="4" name="Управляющая кнопка: &quot;Пусто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B460B4F-9E0D-4A16-B276-9479287A6E4C}"/>
              </a:ext>
            </a:extLst>
          </p:cNvPr>
          <p:cNvSpPr/>
          <p:nvPr/>
        </p:nvSpPr>
        <p:spPr>
          <a:xfrm>
            <a:off x="9379067" y="5275385"/>
            <a:ext cx="1899138" cy="81592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+mj-lt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ответ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0359512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3886CB-CA9B-4B7F-9E4A-52308C895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8837" y="2430171"/>
            <a:ext cx="1773134" cy="886287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+mj-lt"/>
              </a:rPr>
              <a:t>Козье</a:t>
            </a:r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FE8C510F-3486-45DC-B8E8-569452286E17}"/>
              </a:ext>
            </a:extLst>
          </p:cNvPr>
          <p:cNvSpPr/>
          <p:nvPr/>
        </p:nvSpPr>
        <p:spPr>
          <a:xfrm>
            <a:off x="10391971" y="5488721"/>
            <a:ext cx="1270146" cy="8862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В игру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D3FD23-B3EF-4755-8984-AEBE460EF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38" y="1440596"/>
            <a:ext cx="6096000" cy="4048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0229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3BD96-7368-42BD-B523-ABF0F7296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Питание - 400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3886CB-CA9B-4B7F-9E4A-52308C895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effectLst/>
                <a:latin typeface="+mj-lt"/>
              </a:rPr>
              <a:t>Этот корнеплод сначала выращивали не ради сладкого корня, а для получения ароматных зерен и зелени, которые использовались как специи и лекарства. В Европе этот корнеплод </a:t>
            </a:r>
            <a:r>
              <a:rPr lang="ru-RU" sz="2400" i="1" dirty="0">
                <a:effectLst/>
                <a:latin typeface="+mj-lt"/>
              </a:rPr>
              <a:t>считается овощем и фруктом одновременно</a:t>
            </a:r>
            <a:r>
              <a:rPr lang="ru-RU" sz="2400" dirty="0">
                <a:effectLst/>
                <a:latin typeface="+mj-lt"/>
              </a:rPr>
              <a:t>. Португальцы, например, из него производят и продают джем.</a:t>
            </a:r>
            <a:endParaRPr lang="ru-RU" sz="2400" dirty="0">
              <a:latin typeface="+mj-lt"/>
              <a:hlinkClick r:id="rId2" action="ppaction://hlinksldjump"/>
            </a:endParaRPr>
          </a:p>
        </p:txBody>
      </p:sp>
      <p:sp>
        <p:nvSpPr>
          <p:cNvPr id="4" name="Управляющая кнопка: &quot;Пусто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BEC4A25-0CF8-435D-9E76-F35CD9F9CEA6}"/>
              </a:ext>
            </a:extLst>
          </p:cNvPr>
          <p:cNvSpPr/>
          <p:nvPr/>
        </p:nvSpPr>
        <p:spPr>
          <a:xfrm>
            <a:off x="9379067" y="5432474"/>
            <a:ext cx="1899138" cy="81592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827479397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3886CB-CA9B-4B7F-9E4A-52308C895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5444" y="2440722"/>
            <a:ext cx="3461257" cy="3695136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+mj-lt"/>
              </a:rPr>
              <a:t>Морковь</a:t>
            </a:r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4F0C160-315F-4C9A-BF1C-035942EED45C}"/>
              </a:ext>
            </a:extLst>
          </p:cNvPr>
          <p:cNvSpPr/>
          <p:nvPr/>
        </p:nvSpPr>
        <p:spPr>
          <a:xfrm>
            <a:off x="9711397" y="5268351"/>
            <a:ext cx="1603717" cy="11676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+mj-lt"/>
              </a:rPr>
              <a:t>В игру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191BDE-E838-4750-AF8B-5500AA98D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571" y="1589649"/>
            <a:ext cx="5985543" cy="30301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4143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69D63D-6570-4AAC-8C0E-F00247F907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269" y="1672492"/>
            <a:ext cx="9001462" cy="2387600"/>
          </a:xfrm>
        </p:spPr>
        <p:txBody>
          <a:bodyPr/>
          <a:lstStyle/>
          <a:p>
            <a:r>
              <a:rPr lang="en-US" dirty="0"/>
              <a:t>Game over</a:t>
            </a:r>
            <a:br>
              <a:rPr lang="en-US" dirty="0"/>
            </a:br>
            <a:r>
              <a:rPr lang="en-US" dirty="0"/>
              <a:t>thank you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685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&quot;На главную&quot; 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34F46538-827C-4830-921D-88524853C6AB}"/>
              </a:ext>
            </a:extLst>
          </p:cNvPr>
          <p:cNvSpPr/>
          <p:nvPr/>
        </p:nvSpPr>
        <p:spPr>
          <a:xfrm>
            <a:off x="10213144" y="5711483"/>
            <a:ext cx="1645921" cy="78779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+mj-lt"/>
              </a:rPr>
              <a:t>К вопросам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0357C8-BA94-47AC-8B7C-D22CD3ED1E0D}"/>
              </a:ext>
            </a:extLst>
          </p:cNvPr>
          <p:cNvSpPr txBox="1"/>
          <p:nvPr/>
        </p:nvSpPr>
        <p:spPr>
          <a:xfrm>
            <a:off x="7118251" y="2729132"/>
            <a:ext cx="177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+mj-lt"/>
              </a:rPr>
              <a:t>Кариес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E42CB8-D490-419E-B453-53EAC7635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39" y="1578453"/>
            <a:ext cx="3923421" cy="37010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9927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6DF7F9-5028-4392-9FA5-3ECB1316A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Здоровье - 200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E092E8-5324-4FCB-A986-D2788CF24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553264"/>
            <a:ext cx="10353762" cy="3695136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effectLst/>
                <a:latin typeface="+mj-lt"/>
              </a:rPr>
              <a:t>Состояние нашего здоровья на 50% зависит от нашего образа жизни, на 20% - от наследственности, на 10% - от медицинского обслуживания. От чего ещё зависит наше здоровье на оставшиеся 20%? </a:t>
            </a:r>
            <a:endParaRPr lang="ru-RU" sz="2400" dirty="0">
              <a:latin typeface="+mj-lt"/>
            </a:endParaRPr>
          </a:p>
        </p:txBody>
      </p:sp>
      <p:sp>
        <p:nvSpPr>
          <p:cNvPr id="4" name="Управляющая кнопка: &quot;Пусто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0A2B02C-805D-4DF8-92B7-EC603361BF21}"/>
              </a:ext>
            </a:extLst>
          </p:cNvPr>
          <p:cNvSpPr/>
          <p:nvPr/>
        </p:nvSpPr>
        <p:spPr>
          <a:xfrm>
            <a:off x="9228406" y="5092505"/>
            <a:ext cx="1814732" cy="69869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+mj-lt"/>
              </a:rPr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145367410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3E092E8-5324-4FCB-A986-D2788CF24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812" y="2557953"/>
            <a:ext cx="4627606" cy="3695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effectLst/>
              </a:rPr>
              <a:t>От состояния окружающей среды</a:t>
            </a:r>
            <a:endParaRPr lang="ru-RU" sz="2400" dirty="0"/>
          </a:p>
        </p:txBody>
      </p:sp>
      <p:sp>
        <p:nvSpPr>
          <p:cNvPr id="5" name="Управляющая кнопка: &quot;На главную&quot;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AABB719-3BA1-454E-AF05-6BFDF5169661}"/>
              </a:ext>
            </a:extLst>
          </p:cNvPr>
          <p:cNvSpPr/>
          <p:nvPr/>
        </p:nvSpPr>
        <p:spPr>
          <a:xfrm>
            <a:off x="10452295" y="5430974"/>
            <a:ext cx="1206247" cy="9440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+mj-lt"/>
              </a:rPr>
              <a:t>В игру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74F2E1-4CC9-4FD3-B7CD-D1FB51F9C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85" y="1302875"/>
            <a:ext cx="5046356" cy="33684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9193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9E20BF-C83F-4F39-8C37-4C30E6290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Здоровье - 300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8D6A08-72D7-4F50-8916-3B007D779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2553264"/>
            <a:ext cx="10353762" cy="3695136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effectLst/>
                <a:latin typeface="+mj-lt"/>
              </a:rPr>
              <a:t>Если посыпать рану или порез этим питательным веществом, то можно значительно уменьшить боль и ускорить процесс заживления.</a:t>
            </a:r>
            <a:endParaRPr lang="ru-RU" sz="2400" dirty="0">
              <a:latin typeface="+mj-lt"/>
            </a:endParaRPr>
          </a:p>
        </p:txBody>
      </p:sp>
      <p:sp>
        <p:nvSpPr>
          <p:cNvPr id="4" name="Управляющая кнопка: &quot;Пусто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EAE2DB4-1742-45BA-A931-F127488F4729}"/>
              </a:ext>
            </a:extLst>
          </p:cNvPr>
          <p:cNvSpPr/>
          <p:nvPr/>
        </p:nvSpPr>
        <p:spPr>
          <a:xfrm>
            <a:off x="9368418" y="5432474"/>
            <a:ext cx="1899138" cy="81592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205364017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D7B0BD5-41D9-4D67-9A95-238FE26C4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444" y="1749060"/>
            <a:ext cx="5182205" cy="3695136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+mj-lt"/>
              </a:rPr>
              <a:t>Сахар</a:t>
            </a:r>
          </a:p>
          <a:p>
            <a:pPr marL="0" indent="0">
              <a:buNone/>
            </a:pPr>
            <a:r>
              <a:rPr lang="ru-RU" sz="2400" dirty="0">
                <a:effectLst/>
                <a:latin typeface="+mj-lt"/>
              </a:rPr>
              <a:t> Хирурги доказали, что, посыпая плохо заживающие операционные раны обыкновенным сахарным песком, можно устранить их нагноение и ускорить заживление. </a:t>
            </a:r>
            <a:endParaRPr lang="ru-RU" sz="2400" dirty="0">
              <a:latin typeface="+mj-lt"/>
            </a:endParaRPr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6F7B6827-BA11-4DF0-91EC-03C1DB3D2F8A}"/>
              </a:ext>
            </a:extLst>
          </p:cNvPr>
          <p:cNvSpPr/>
          <p:nvPr/>
        </p:nvSpPr>
        <p:spPr>
          <a:xfrm>
            <a:off x="10325687" y="5444196"/>
            <a:ext cx="1280160" cy="98708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 игру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B9C2F6-B57F-48AE-B417-144237BCC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447" y="2096064"/>
            <a:ext cx="5722400" cy="31682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5566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67807-38FD-405B-BF34-9039BD37F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Здоровье - 400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94AE35-1BE7-4ECA-A517-464FAE2C9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400" dirty="0" err="1">
                <a:effectLst/>
                <a:latin typeface="+mj-lt"/>
              </a:rPr>
              <a:t>П.Брегг</a:t>
            </a:r>
            <a:r>
              <a:rPr lang="ru-RU" sz="2400" dirty="0">
                <a:effectLst/>
                <a:latin typeface="+mj-lt"/>
              </a:rPr>
              <a:t> говорит, что есть 9 докторов. Начиная с четвертого,</a:t>
            </a:r>
          </a:p>
          <a:p>
            <a:pPr marL="0" indent="0" algn="ctr">
              <a:buNone/>
            </a:pPr>
            <a:r>
              <a:rPr lang="ru-RU" sz="2400" dirty="0">
                <a:effectLst/>
                <a:latin typeface="+mj-lt"/>
              </a:rPr>
              <a:t>это: естественное питание, голодание, спорт, отдых, хорошая</a:t>
            </a:r>
          </a:p>
          <a:p>
            <a:pPr marL="0" indent="0" algn="ctr">
              <a:buNone/>
            </a:pPr>
            <a:r>
              <a:rPr lang="ru-RU" sz="2400" dirty="0">
                <a:effectLst/>
                <a:latin typeface="+mj-lt"/>
              </a:rPr>
              <a:t>осанка и разум. Назовите первых трех докторов, упомянутых</a:t>
            </a:r>
          </a:p>
          <a:p>
            <a:pPr marL="0" indent="0" algn="ctr">
              <a:buNone/>
            </a:pPr>
            <a:r>
              <a:rPr lang="ru-RU" sz="2400" dirty="0" err="1">
                <a:effectLst/>
                <a:latin typeface="+mj-lt"/>
              </a:rPr>
              <a:t>Бреггом</a:t>
            </a:r>
            <a:r>
              <a:rPr lang="ru-RU" sz="2400" dirty="0">
                <a:effectLst/>
                <a:latin typeface="+mj-lt"/>
              </a:rPr>
              <a:t>.</a:t>
            </a:r>
          </a:p>
          <a:p>
            <a:endParaRPr lang="ru-RU" dirty="0"/>
          </a:p>
        </p:txBody>
      </p:sp>
      <p:sp>
        <p:nvSpPr>
          <p:cNvPr id="4" name="Управляющая кнопка: &quot;Пусто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6629989-E747-44B2-916F-5265A0FBC570}"/>
              </a:ext>
            </a:extLst>
          </p:cNvPr>
          <p:cNvSpPr/>
          <p:nvPr/>
        </p:nvSpPr>
        <p:spPr>
          <a:xfrm>
            <a:off x="9833317" y="5432474"/>
            <a:ext cx="1899138" cy="81592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+mj-lt"/>
              </a:rPr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2502123836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Дамаск</Template>
  <TotalTime>1852</TotalTime>
  <Words>577</Words>
  <Application>Microsoft Office PowerPoint</Application>
  <PresentationFormat>Широкоэкранный</PresentationFormat>
  <Paragraphs>134</Paragraphs>
  <Slides>35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Bookman Old Style</vt:lpstr>
      <vt:lpstr>Calibri</vt:lpstr>
      <vt:lpstr>Georgia</vt:lpstr>
      <vt:lpstr>Rockwell</vt:lpstr>
      <vt:lpstr>Damask</vt:lpstr>
      <vt:lpstr>Своя игра </vt:lpstr>
      <vt:lpstr>Презентация PowerPoint</vt:lpstr>
      <vt:lpstr>Здоровье - 100</vt:lpstr>
      <vt:lpstr>Презентация PowerPoint</vt:lpstr>
      <vt:lpstr>Здоровье - 200</vt:lpstr>
      <vt:lpstr>Презентация PowerPoint</vt:lpstr>
      <vt:lpstr>Здоровье - 300</vt:lpstr>
      <vt:lpstr>Презентация PowerPoint</vt:lpstr>
      <vt:lpstr>Здоровье - 400</vt:lpstr>
      <vt:lpstr>Презентация PowerPoint</vt:lpstr>
      <vt:lpstr>Спорт – 100</vt:lpstr>
      <vt:lpstr>Презентация PowerPoint</vt:lpstr>
      <vt:lpstr>Спорт – 200 </vt:lpstr>
      <vt:lpstr>Презентация PowerPoint</vt:lpstr>
      <vt:lpstr>Спорт – 300 </vt:lpstr>
      <vt:lpstr>Презентация PowerPoint</vt:lpstr>
      <vt:lpstr>Спорт – 400 </vt:lpstr>
      <vt:lpstr>Презентация PowerPoint</vt:lpstr>
      <vt:lpstr>Привычки – 100 </vt:lpstr>
      <vt:lpstr>Презентация PowerPoint</vt:lpstr>
      <vt:lpstr>Привычки – 200 </vt:lpstr>
      <vt:lpstr>Презентация PowerPoint</vt:lpstr>
      <vt:lpstr>Привычки – 300 </vt:lpstr>
      <vt:lpstr>Презентация PowerPoint</vt:lpstr>
      <vt:lpstr>Привычки – 400 </vt:lpstr>
      <vt:lpstr>Презентация PowerPoint</vt:lpstr>
      <vt:lpstr>Питание – 100 </vt:lpstr>
      <vt:lpstr>Презентация PowerPoint</vt:lpstr>
      <vt:lpstr>Питание – 200 </vt:lpstr>
      <vt:lpstr>Презентация PowerPoint</vt:lpstr>
      <vt:lpstr>Питание – 300 </vt:lpstr>
      <vt:lpstr>Презентация PowerPoint</vt:lpstr>
      <vt:lpstr>Питание - 400</vt:lpstr>
      <vt:lpstr>Презентация PowerPoint</vt:lpstr>
      <vt:lpstr>Game over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</dc:creator>
  <cp:lastModifiedBy>Валерия</cp:lastModifiedBy>
  <cp:revision>45</cp:revision>
  <dcterms:created xsi:type="dcterms:W3CDTF">2020-10-12T10:09:56Z</dcterms:created>
  <dcterms:modified xsi:type="dcterms:W3CDTF">2020-10-20T15:58:06Z</dcterms:modified>
</cp:coreProperties>
</file>